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61" r:id="rId6"/>
    <p:sldId id="263" r:id="rId7"/>
    <p:sldId id="262" r:id="rId8"/>
    <p:sldId id="264" r:id="rId9"/>
    <p:sldId id="265" r:id="rId10"/>
    <p:sldId id="259" r:id="rId11"/>
    <p:sldId id="267" r:id="rId12"/>
    <p:sldId id="266" r:id="rId13"/>
    <p:sldId id="26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amilton" initials="LH" lastIdx="1" clrIdx="0">
    <p:extLst>
      <p:ext uri="{19B8F6BF-5375-455C-9EA6-DF929625EA0E}">
        <p15:presenceInfo xmlns:p15="http://schemas.microsoft.com/office/powerpoint/2012/main" userId="0f9149b02290e8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492" y="10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7558-F2B7-4F25-9B18-C5F6A484C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FF1349-02B1-406C-86B8-A2015853C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02329-19BB-404D-954D-B0A7E9F57401}"/>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02094CE8-6758-4555-9D20-9B2B522F0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DE983-ADDC-40BC-9293-57BCFC04FCCD}"/>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221966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475B-7C93-49A7-977D-B8CA799D1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17CE41-BCBB-4272-8102-90CB5226A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4DB2F-AB20-4350-BA27-972EEB154FAD}"/>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E96485E0-0ECE-4537-8916-F9FDB833A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C3BB5-0B65-450F-8E9A-6D04AC3AC406}"/>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424848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676F1-AF5F-44E0-ACDB-0D57A876A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91BDAF-09E1-41F0-87B3-CFB2AF93A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C0582-B1C9-4A36-ACA8-6AD8E596BCF6}"/>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AE2719F4-2972-459A-9EFF-0C7BCB3BD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E195E-EFBE-47E1-8749-6C86A02962AE}"/>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34651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C4D0-703E-4B59-914C-164A5DEE1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86E99-1EEA-49FA-B8E9-D29279183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99D8E-856D-4D28-A13D-F49E5D2C2A2D}"/>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4D388693-7E29-4136-8087-E035AE285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2C12B-A1BA-4DFE-AE01-3769B5AA6665}"/>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49982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21B5-C120-43B1-AD01-3F7F3BC358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1AA947-7C68-4002-A44D-861CDE8AC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E00D30-CACF-448B-9D38-3716FB386BB2}"/>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06F89389-26E9-4E88-A880-0E50094A5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0CB64-3825-4BE3-85E2-66DA547DD943}"/>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365691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B70B-79AA-45A2-B2F2-22657068D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DD600-590E-40B5-8210-CBA55E63B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186B6-3CF6-4416-B441-8E9AC852E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067A3D-317B-4FAF-A482-10D3DDC776F3}"/>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6" name="Footer Placeholder 5">
            <a:extLst>
              <a:ext uri="{FF2B5EF4-FFF2-40B4-BE49-F238E27FC236}">
                <a16:creationId xmlns:a16="http://schemas.microsoft.com/office/drawing/2014/main" id="{31A5BC42-2A19-45B6-83E6-260DF4C23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64202-6647-4E40-9158-73D3AEAFAD91}"/>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275140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7C4A-9748-461F-8779-E62240C4F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45FB2-216E-42BD-AC98-B09EC118A5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6EE20-A0AE-49D8-9429-A7BED5A4F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90C849-D969-4CD8-9AA8-16D87D006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1A159-72E2-47B0-9C3A-8E3A0778A9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DE900E-E7A8-4167-863D-1071FFC45397}"/>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8" name="Footer Placeholder 7">
            <a:extLst>
              <a:ext uri="{FF2B5EF4-FFF2-40B4-BE49-F238E27FC236}">
                <a16:creationId xmlns:a16="http://schemas.microsoft.com/office/drawing/2014/main" id="{A208F3DD-AF5E-4A26-A515-03484A5AA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B50BC-CC89-44AB-93F8-A030CE3154B9}"/>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157482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957C-A3CF-4565-9E80-EEDB91031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7EF51C-4F6F-4EF8-837F-30BFFE14A9BC}"/>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4" name="Footer Placeholder 3">
            <a:extLst>
              <a:ext uri="{FF2B5EF4-FFF2-40B4-BE49-F238E27FC236}">
                <a16:creationId xmlns:a16="http://schemas.microsoft.com/office/drawing/2014/main" id="{556DEF84-C5DA-4F3A-AB6E-9864219A2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7E4E6-0151-4B4A-B7AE-EF6250B3317D}"/>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284879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02AC8-4D72-43F3-93B4-1A7E2BD993C6}"/>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3" name="Footer Placeholder 2">
            <a:extLst>
              <a:ext uri="{FF2B5EF4-FFF2-40B4-BE49-F238E27FC236}">
                <a16:creationId xmlns:a16="http://schemas.microsoft.com/office/drawing/2014/main" id="{CD0C16D3-AAC2-4889-81A2-20F5FA3711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AE653-532D-4201-B4BA-D393C109F9A2}"/>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406144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E492-0A09-43E3-ABE2-EE95A4205E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E4E02B-9F3D-4151-856F-D5AECDE09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B9416-B168-4296-9C98-DEDEF62B2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B7910-545D-4FF7-B43D-DBC5C1B6E93B}"/>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6" name="Footer Placeholder 5">
            <a:extLst>
              <a:ext uri="{FF2B5EF4-FFF2-40B4-BE49-F238E27FC236}">
                <a16:creationId xmlns:a16="http://schemas.microsoft.com/office/drawing/2014/main" id="{AC97204F-9132-42EF-960E-2EDED839A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9ADD0-1527-46BC-BE07-B23FB457A70C}"/>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374569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EC2C-4809-4BBA-B367-14AD5111F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C30841-5C7B-477D-ACF3-F27474910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5670B6-D01A-4F18-A08D-A34F6D1E8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BFF31-FF76-42F2-BF0D-D30CCF3D0173}"/>
              </a:ext>
            </a:extLst>
          </p:cNvPr>
          <p:cNvSpPr>
            <a:spLocks noGrp="1"/>
          </p:cNvSpPr>
          <p:nvPr>
            <p:ph type="dt" sz="half" idx="10"/>
          </p:nvPr>
        </p:nvSpPr>
        <p:spPr/>
        <p:txBody>
          <a:bodyPr/>
          <a:lstStyle/>
          <a:p>
            <a:fld id="{FCAF806D-C0F7-4A8F-8D50-9F4E3B9CCB20}" type="datetimeFigureOut">
              <a:rPr lang="en-US" smtClean="0"/>
              <a:t>7/14/2020</a:t>
            </a:fld>
            <a:endParaRPr lang="en-US"/>
          </a:p>
        </p:txBody>
      </p:sp>
      <p:sp>
        <p:nvSpPr>
          <p:cNvPr id="6" name="Footer Placeholder 5">
            <a:extLst>
              <a:ext uri="{FF2B5EF4-FFF2-40B4-BE49-F238E27FC236}">
                <a16:creationId xmlns:a16="http://schemas.microsoft.com/office/drawing/2014/main" id="{12244336-2990-4F50-8614-C50FE2023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8E2C8-41D1-43EC-BE9B-9E0EC9C940F6}"/>
              </a:ext>
            </a:extLst>
          </p:cNvPr>
          <p:cNvSpPr>
            <a:spLocks noGrp="1"/>
          </p:cNvSpPr>
          <p:nvPr>
            <p:ph type="sldNum" sz="quarter" idx="12"/>
          </p:nvPr>
        </p:nvSpPr>
        <p:spPr/>
        <p:txBody>
          <a:bodyPr/>
          <a:lstStyle/>
          <a:p>
            <a:fld id="{460300BA-58D6-4BBD-8ED2-0E9A4752ADC5}" type="slidenum">
              <a:rPr lang="en-US" smtClean="0"/>
              <a:t>‹#›</a:t>
            </a:fld>
            <a:endParaRPr lang="en-US"/>
          </a:p>
        </p:txBody>
      </p:sp>
    </p:spTree>
    <p:extLst>
      <p:ext uri="{BB962C8B-B14F-4D97-AF65-F5344CB8AC3E}">
        <p14:creationId xmlns:p14="http://schemas.microsoft.com/office/powerpoint/2010/main" val="25953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A00E5-4FF7-4AEA-8619-84D3F0455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CD404F-D663-4E98-BB9E-4AD46AC8D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94EF9-DA53-4A97-BDF9-96E02FF9F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806D-C0F7-4A8F-8D50-9F4E3B9CCB20}" type="datetimeFigureOut">
              <a:rPr lang="en-US" smtClean="0"/>
              <a:t>7/14/2020</a:t>
            </a:fld>
            <a:endParaRPr lang="en-US"/>
          </a:p>
        </p:txBody>
      </p:sp>
      <p:sp>
        <p:nvSpPr>
          <p:cNvPr id="5" name="Footer Placeholder 4">
            <a:extLst>
              <a:ext uri="{FF2B5EF4-FFF2-40B4-BE49-F238E27FC236}">
                <a16:creationId xmlns:a16="http://schemas.microsoft.com/office/drawing/2014/main" id="{9E91A96A-75DC-4149-9A2F-C36166CFD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0B183-078E-436F-8708-5BC43BBCD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300BA-58D6-4BBD-8ED2-0E9A4752ADC5}" type="slidenum">
              <a:rPr lang="en-US" smtClean="0"/>
              <a:t>‹#›</a:t>
            </a:fld>
            <a:endParaRPr lang="en-US"/>
          </a:p>
        </p:txBody>
      </p:sp>
    </p:spTree>
    <p:extLst>
      <p:ext uri="{BB962C8B-B14F-4D97-AF65-F5344CB8AC3E}">
        <p14:creationId xmlns:p14="http://schemas.microsoft.com/office/powerpoint/2010/main" val="306691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Rectangle 11">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F29A3-B7B8-4F11-9FDF-9292CB2A66EB}"/>
              </a:ext>
            </a:extLst>
          </p:cNvPr>
          <p:cNvSpPr>
            <a:spLocks noGrp="1"/>
          </p:cNvSpPr>
          <p:nvPr>
            <p:ph type="ctrTitle"/>
          </p:nvPr>
        </p:nvSpPr>
        <p:spPr>
          <a:xfrm>
            <a:off x="804484" y="940391"/>
            <a:ext cx="10021446" cy="2944457"/>
          </a:xfrm>
        </p:spPr>
        <p:txBody>
          <a:bodyPr anchor="ctr">
            <a:normAutofit/>
          </a:bodyPr>
          <a:lstStyle/>
          <a:p>
            <a:pPr algn="l"/>
            <a:r>
              <a:rPr lang="en-US" sz="6600">
                <a:solidFill>
                  <a:srgbClr val="000000"/>
                </a:solidFill>
              </a:rPr>
              <a:t>Fuelmart &amp; Subway</a:t>
            </a:r>
            <a:br>
              <a:rPr lang="en-US" sz="6600">
                <a:solidFill>
                  <a:srgbClr val="000000"/>
                </a:solidFill>
              </a:rPr>
            </a:br>
            <a:r>
              <a:rPr lang="en-US" sz="6600">
                <a:solidFill>
                  <a:srgbClr val="000000"/>
                </a:solidFill>
              </a:rPr>
              <a:t>June Safety Committee Meeting</a:t>
            </a:r>
          </a:p>
        </p:txBody>
      </p:sp>
      <p:sp>
        <p:nvSpPr>
          <p:cNvPr id="3" name="Subtitle 2">
            <a:extLst>
              <a:ext uri="{FF2B5EF4-FFF2-40B4-BE49-F238E27FC236}">
                <a16:creationId xmlns:a16="http://schemas.microsoft.com/office/drawing/2014/main" id="{CFB48E77-1FAD-4068-ACE1-080D78403C49}"/>
              </a:ext>
            </a:extLst>
          </p:cNvPr>
          <p:cNvSpPr>
            <a:spLocks noGrp="1"/>
          </p:cNvSpPr>
          <p:nvPr>
            <p:ph type="subTitle" idx="1"/>
          </p:nvPr>
        </p:nvSpPr>
        <p:spPr>
          <a:xfrm>
            <a:off x="804788" y="5318990"/>
            <a:ext cx="9416898" cy="723670"/>
          </a:xfrm>
        </p:spPr>
        <p:txBody>
          <a:bodyPr anchor="ctr">
            <a:normAutofit/>
          </a:bodyPr>
          <a:lstStyle/>
          <a:p>
            <a:pPr algn="l"/>
            <a:r>
              <a:rPr lang="en-US" sz="1700" dirty="0">
                <a:solidFill>
                  <a:srgbClr val="FFFFFF"/>
                </a:solidFill>
              </a:rPr>
              <a:t>Wednesday, June 17, 2020</a:t>
            </a:r>
          </a:p>
          <a:p>
            <a:pPr algn="l"/>
            <a:r>
              <a:rPr lang="en-US" sz="1700" dirty="0">
                <a:solidFill>
                  <a:srgbClr val="FFFFFF"/>
                </a:solidFill>
              </a:rPr>
              <a:t>2:00 pm</a:t>
            </a:r>
          </a:p>
        </p:txBody>
      </p:sp>
    </p:spTree>
    <p:extLst>
      <p:ext uri="{BB962C8B-B14F-4D97-AF65-F5344CB8AC3E}">
        <p14:creationId xmlns:p14="http://schemas.microsoft.com/office/powerpoint/2010/main" val="21308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D1586A4-BCD4-4EF4-900D-EE4017259039}"/>
              </a:ext>
            </a:extLst>
          </p:cNvPr>
          <p:cNvSpPr>
            <a:spLocks noGrp="1"/>
          </p:cNvSpPr>
          <p:nvPr>
            <p:ph type="title"/>
          </p:nvPr>
        </p:nvSpPr>
        <p:spPr>
          <a:xfrm>
            <a:off x="1179226" y="448056"/>
            <a:ext cx="9833548" cy="1066802"/>
          </a:xfrm>
        </p:spPr>
        <p:txBody>
          <a:bodyPr>
            <a:normAutofit/>
          </a:bodyPr>
          <a:lstStyle/>
          <a:p>
            <a:r>
              <a:rPr lang="en-US" sz="4000">
                <a:solidFill>
                  <a:srgbClr val="3F3F3F"/>
                </a:solidFill>
              </a:rPr>
              <a:t>Driver Concerns</a:t>
            </a:r>
          </a:p>
        </p:txBody>
      </p:sp>
      <p:sp>
        <p:nvSpPr>
          <p:cNvPr id="3" name="Content Placeholder 2">
            <a:extLst>
              <a:ext uri="{FF2B5EF4-FFF2-40B4-BE49-F238E27FC236}">
                <a16:creationId xmlns:a16="http://schemas.microsoft.com/office/drawing/2014/main" id="{AB872CAB-0AC1-4D96-9F29-70072DD8EAE1}"/>
              </a:ext>
            </a:extLst>
          </p:cNvPr>
          <p:cNvSpPr>
            <a:spLocks noGrp="1"/>
          </p:cNvSpPr>
          <p:nvPr>
            <p:ph idx="1"/>
          </p:nvPr>
        </p:nvSpPr>
        <p:spPr>
          <a:xfrm>
            <a:off x="1179226" y="3049325"/>
            <a:ext cx="9833548" cy="2945574"/>
          </a:xfrm>
        </p:spPr>
        <p:txBody>
          <a:bodyPr anchor="ctr">
            <a:normAutofit/>
          </a:bodyPr>
          <a:lstStyle/>
          <a:p>
            <a:r>
              <a:rPr lang="en-US" sz="2400">
                <a:solidFill>
                  <a:srgbClr val="FFFFFF"/>
                </a:solidFill>
              </a:rPr>
              <a:t>5.19 Report of the flapper on Tank #1 not being accurate at Fuelmart 646. Todd already aware.  Jimmy reported back the piece being replaced that day.</a:t>
            </a:r>
          </a:p>
        </p:txBody>
      </p:sp>
    </p:spTree>
    <p:extLst>
      <p:ext uri="{BB962C8B-B14F-4D97-AF65-F5344CB8AC3E}">
        <p14:creationId xmlns:p14="http://schemas.microsoft.com/office/powerpoint/2010/main" val="33025758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48C6A4-D34C-4BD3-BAF3-77CD93519977}"/>
              </a:ext>
            </a:extLst>
          </p:cNvPr>
          <p:cNvSpPr>
            <a:spLocks noGrp="1"/>
          </p:cNvSpPr>
          <p:nvPr>
            <p:ph type="title"/>
          </p:nvPr>
        </p:nvSpPr>
        <p:spPr>
          <a:xfrm>
            <a:off x="1179226" y="826680"/>
            <a:ext cx="9833548" cy="1325563"/>
          </a:xfrm>
        </p:spPr>
        <p:txBody>
          <a:bodyPr>
            <a:normAutofit/>
          </a:bodyPr>
          <a:lstStyle/>
          <a:p>
            <a:pPr algn="ctr"/>
            <a:r>
              <a:rPr lang="en-US" sz="4000" dirty="0" err="1">
                <a:solidFill>
                  <a:schemeClr val="bg1"/>
                </a:solidFill>
              </a:rPr>
              <a:t>FuelMart</a:t>
            </a:r>
            <a:r>
              <a:rPr lang="en-US" sz="4000" dirty="0">
                <a:solidFill>
                  <a:schemeClr val="bg1"/>
                </a:solidFill>
              </a:rPr>
              <a:t> &amp; Subway 2020 Incident Totals</a:t>
            </a:r>
          </a:p>
        </p:txBody>
      </p:sp>
      <p:sp>
        <p:nvSpPr>
          <p:cNvPr id="3" name="Content Placeholder 2">
            <a:extLst>
              <a:ext uri="{FF2B5EF4-FFF2-40B4-BE49-F238E27FC236}">
                <a16:creationId xmlns:a16="http://schemas.microsoft.com/office/drawing/2014/main" id="{B07C0E49-C234-4B9C-B5E1-A6E9ECFA80CC}"/>
              </a:ext>
            </a:extLst>
          </p:cNvPr>
          <p:cNvSpPr>
            <a:spLocks noGrp="1"/>
          </p:cNvSpPr>
          <p:nvPr>
            <p:ph idx="1"/>
          </p:nvPr>
        </p:nvSpPr>
        <p:spPr>
          <a:xfrm>
            <a:off x="1179226" y="3092970"/>
            <a:ext cx="9833548" cy="2693976"/>
          </a:xfrm>
        </p:spPr>
        <p:txBody>
          <a:bodyPr>
            <a:normAutofit lnSpcReduction="10000"/>
          </a:bodyPr>
          <a:lstStyle/>
          <a:p>
            <a:r>
              <a:rPr lang="en-US" sz="2000" dirty="0">
                <a:solidFill>
                  <a:srgbClr val="000000"/>
                </a:solidFill>
              </a:rPr>
              <a:t>Company Total: 97</a:t>
            </a:r>
          </a:p>
          <a:p>
            <a:r>
              <a:rPr lang="en-US" sz="2000" dirty="0" err="1">
                <a:solidFill>
                  <a:srgbClr val="000000"/>
                </a:solidFill>
              </a:rPr>
              <a:t>FuelMart</a:t>
            </a:r>
            <a:r>
              <a:rPr lang="en-US" sz="2000" dirty="0">
                <a:solidFill>
                  <a:srgbClr val="000000"/>
                </a:solidFill>
              </a:rPr>
              <a:t> &amp; Subway Total: 66</a:t>
            </a:r>
          </a:p>
          <a:p>
            <a:r>
              <a:rPr lang="en-US" sz="2000" dirty="0">
                <a:solidFill>
                  <a:srgbClr val="000000"/>
                </a:solidFill>
              </a:rPr>
              <a:t>Employee Injuries: 11</a:t>
            </a:r>
          </a:p>
          <a:p>
            <a:r>
              <a:rPr lang="en-US" sz="2000" dirty="0">
                <a:solidFill>
                  <a:srgbClr val="000000"/>
                </a:solidFill>
              </a:rPr>
              <a:t>Property Damage and/or Vehicle Incidents: 18</a:t>
            </a:r>
          </a:p>
          <a:p>
            <a:r>
              <a:rPr lang="en-US" sz="2000" dirty="0">
                <a:solidFill>
                  <a:srgbClr val="000000"/>
                </a:solidFill>
              </a:rPr>
              <a:t>Customer Spills: 25 (19 at fuel pumps)</a:t>
            </a:r>
          </a:p>
          <a:p>
            <a:r>
              <a:rPr lang="en-US" sz="2000" dirty="0">
                <a:solidFill>
                  <a:srgbClr val="000000"/>
                </a:solidFill>
              </a:rPr>
              <a:t>Customer Injuries:4</a:t>
            </a:r>
          </a:p>
          <a:p>
            <a:r>
              <a:rPr lang="en-US" sz="2000" dirty="0">
                <a:solidFill>
                  <a:srgbClr val="000000"/>
                </a:solidFill>
              </a:rPr>
              <a:t>“Other” Incidents: 8</a:t>
            </a:r>
          </a:p>
        </p:txBody>
      </p:sp>
    </p:spTree>
    <p:extLst>
      <p:ext uri="{BB962C8B-B14F-4D97-AF65-F5344CB8AC3E}">
        <p14:creationId xmlns:p14="http://schemas.microsoft.com/office/powerpoint/2010/main" val="13494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 descr="Feedback – Avonmore">
            <a:extLst>
              <a:ext uri="{FF2B5EF4-FFF2-40B4-BE49-F238E27FC236}">
                <a16:creationId xmlns:a16="http://schemas.microsoft.com/office/drawing/2014/main" id="{829C82FE-CB57-477A-B3D0-A48FF12E45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7373" y="2554132"/>
            <a:ext cx="5977359" cy="174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4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027C52-EAEF-417D-B99C-DBFD6D13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40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0977BDD-F21B-4E52-8FAE-69AA18080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flipH="1">
            <a:off x="5562194"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2" name="Rectangle 11">
            <a:extLst>
              <a:ext uri="{FF2B5EF4-FFF2-40B4-BE49-F238E27FC236}">
                <a16:creationId xmlns:a16="http://schemas.microsoft.com/office/drawing/2014/main" id="{9FF39A25-DBCE-442D-A2E3-C0FE3312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1B178-890E-486C-BE9B-C0FEA09801BA}"/>
              </a:ext>
            </a:extLst>
          </p:cNvPr>
          <p:cNvSpPr>
            <a:spLocks noGrp="1"/>
          </p:cNvSpPr>
          <p:nvPr>
            <p:ph type="title"/>
          </p:nvPr>
        </p:nvSpPr>
        <p:spPr>
          <a:xfrm>
            <a:off x="640079" y="1055098"/>
            <a:ext cx="5760719" cy="4747805"/>
          </a:xfrm>
        </p:spPr>
        <p:txBody>
          <a:bodyPr vert="horz" lIns="91440" tIns="45720" rIns="91440" bIns="45720" rtlCol="0" anchor="ctr">
            <a:normAutofit/>
          </a:bodyPr>
          <a:lstStyle/>
          <a:p>
            <a:r>
              <a:rPr lang="en-US" sz="6600" dirty="0">
                <a:solidFill>
                  <a:srgbClr val="000000"/>
                </a:solidFill>
              </a:rPr>
              <a:t>July Safety </a:t>
            </a:r>
            <a:r>
              <a:rPr lang="en-US" sz="6600">
                <a:solidFill>
                  <a:srgbClr val="000000"/>
                </a:solidFill>
              </a:rPr>
              <a:t>Committee Meeting 7.22.20</a:t>
            </a:r>
            <a:br>
              <a:rPr lang="en-US" sz="6600">
                <a:solidFill>
                  <a:srgbClr val="000000"/>
                </a:solidFill>
              </a:rPr>
            </a:br>
            <a:r>
              <a:rPr lang="en-US" sz="6600">
                <a:solidFill>
                  <a:srgbClr val="000000"/>
                </a:solidFill>
              </a:rPr>
              <a:t>2:00 pm</a:t>
            </a:r>
            <a:endParaRPr lang="en-US" sz="6600" kern="1200">
              <a:solidFill>
                <a:srgbClr val="000000"/>
              </a:solidFill>
              <a:latin typeface="+mj-lt"/>
              <a:ea typeface="+mj-ea"/>
              <a:cs typeface="+mj-cs"/>
            </a:endParaRPr>
          </a:p>
        </p:txBody>
      </p:sp>
    </p:spTree>
    <p:extLst>
      <p:ext uri="{BB962C8B-B14F-4D97-AF65-F5344CB8AC3E}">
        <p14:creationId xmlns:p14="http://schemas.microsoft.com/office/powerpoint/2010/main" val="180378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50314491-1810-4800-9A01-14AFD0C75059}"/>
              </a:ext>
            </a:extLst>
          </p:cNvPr>
          <p:cNvSpPr>
            <a:spLocks noGrp="1"/>
          </p:cNvSpPr>
          <p:nvPr>
            <p:ph type="title"/>
          </p:nvPr>
        </p:nvSpPr>
        <p:spPr>
          <a:xfrm>
            <a:off x="2618437" y="991262"/>
            <a:ext cx="6955124" cy="1066802"/>
          </a:xfrm>
        </p:spPr>
        <p:txBody>
          <a:bodyPr>
            <a:normAutofit/>
          </a:bodyPr>
          <a:lstStyle/>
          <a:p>
            <a:pPr algn="ctr"/>
            <a:r>
              <a:rPr lang="en-US" sz="4000" dirty="0">
                <a:solidFill>
                  <a:srgbClr val="FFFFFF"/>
                </a:solidFill>
              </a:rPr>
              <a:t>Attendance!!!</a:t>
            </a:r>
          </a:p>
        </p:txBody>
      </p:sp>
      <p:sp>
        <p:nvSpPr>
          <p:cNvPr id="3" name="Content Placeholder 2">
            <a:extLst>
              <a:ext uri="{FF2B5EF4-FFF2-40B4-BE49-F238E27FC236}">
                <a16:creationId xmlns:a16="http://schemas.microsoft.com/office/drawing/2014/main" id="{C5D37284-E273-4E12-B05E-1F32BC457DDB}"/>
              </a:ext>
            </a:extLst>
          </p:cNvPr>
          <p:cNvSpPr>
            <a:spLocks noGrp="1"/>
          </p:cNvSpPr>
          <p:nvPr>
            <p:ph idx="1"/>
          </p:nvPr>
        </p:nvSpPr>
        <p:spPr>
          <a:xfrm>
            <a:off x="2618437" y="2371725"/>
            <a:ext cx="6955124" cy="3038475"/>
          </a:xfrm>
        </p:spPr>
        <p:txBody>
          <a:bodyPr anchor="t">
            <a:normAutofit/>
          </a:bodyPr>
          <a:lstStyle/>
          <a:p>
            <a:pPr marL="0" indent="0">
              <a:buNone/>
            </a:pPr>
            <a:endParaRPr lang="en-US" sz="2400" dirty="0">
              <a:solidFill>
                <a:srgbClr val="FFFFFF"/>
              </a:solidFill>
            </a:endParaRPr>
          </a:p>
          <a:p>
            <a:pPr marL="0" indent="0">
              <a:buNone/>
            </a:pPr>
            <a:r>
              <a:rPr lang="en-US" sz="2400" dirty="0">
                <a:solidFill>
                  <a:srgbClr val="FFFFFF"/>
                </a:solidFill>
              </a:rPr>
              <a:t>Please take a moment to add your name(s) in the comment section so I can get an accurate attendance record for today’s meeting.</a:t>
            </a:r>
          </a:p>
          <a:p>
            <a:pPr marL="0" indent="0">
              <a:buNone/>
            </a:pPr>
            <a:endParaRPr lang="en-US" sz="2400" dirty="0">
              <a:solidFill>
                <a:srgbClr val="FFFFFF"/>
              </a:solidFill>
            </a:endParaRPr>
          </a:p>
          <a:p>
            <a:pPr marL="0" indent="0">
              <a:buNone/>
            </a:pPr>
            <a:r>
              <a:rPr lang="en-US" sz="2400" dirty="0">
                <a:solidFill>
                  <a:srgbClr val="FFFFFF"/>
                </a:solidFill>
              </a:rPr>
              <a:t>Thank you!</a:t>
            </a:r>
          </a:p>
        </p:txBody>
      </p:sp>
    </p:spTree>
    <p:extLst>
      <p:ext uri="{BB962C8B-B14F-4D97-AF65-F5344CB8AC3E}">
        <p14:creationId xmlns:p14="http://schemas.microsoft.com/office/powerpoint/2010/main" val="9122505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6FA7B02-2F92-493C-AD7C-FD09F237E15B}"/>
              </a:ext>
            </a:extLst>
          </p:cNvPr>
          <p:cNvSpPr>
            <a:spLocks noGrp="1"/>
          </p:cNvSpPr>
          <p:nvPr>
            <p:ph type="title"/>
          </p:nvPr>
        </p:nvSpPr>
        <p:spPr>
          <a:xfrm>
            <a:off x="1179226" y="448056"/>
            <a:ext cx="9833548" cy="1066802"/>
          </a:xfrm>
        </p:spPr>
        <p:txBody>
          <a:bodyPr>
            <a:normAutofit/>
          </a:bodyPr>
          <a:lstStyle/>
          <a:p>
            <a:r>
              <a:rPr lang="en-US" sz="4000">
                <a:solidFill>
                  <a:srgbClr val="3F3F3F"/>
                </a:solidFill>
              </a:rPr>
              <a:t>May 13.2020 Review</a:t>
            </a:r>
          </a:p>
        </p:txBody>
      </p:sp>
      <p:sp>
        <p:nvSpPr>
          <p:cNvPr id="3" name="Content Placeholder 2">
            <a:extLst>
              <a:ext uri="{FF2B5EF4-FFF2-40B4-BE49-F238E27FC236}">
                <a16:creationId xmlns:a16="http://schemas.microsoft.com/office/drawing/2014/main" id="{ED80D267-4BE4-4B6C-9AF2-A82009D0B32B}"/>
              </a:ext>
            </a:extLst>
          </p:cNvPr>
          <p:cNvSpPr>
            <a:spLocks noGrp="1"/>
          </p:cNvSpPr>
          <p:nvPr>
            <p:ph idx="1"/>
          </p:nvPr>
        </p:nvSpPr>
        <p:spPr>
          <a:xfrm>
            <a:off x="1179226" y="3049325"/>
            <a:ext cx="9833548" cy="2945574"/>
          </a:xfrm>
        </p:spPr>
        <p:txBody>
          <a:bodyPr anchor="ctr">
            <a:normAutofit/>
          </a:bodyPr>
          <a:lstStyle/>
          <a:p>
            <a:endParaRPr lang="en-US" sz="2400">
              <a:solidFill>
                <a:srgbClr val="FFFFFF"/>
              </a:solidFill>
            </a:endParaRPr>
          </a:p>
          <a:p>
            <a:r>
              <a:rPr lang="en-US" sz="2400">
                <a:solidFill>
                  <a:srgbClr val="FFFFFF"/>
                </a:solidFill>
              </a:rPr>
              <a:t>Taking time to focus on what you are doing to prevent employee injuries.</a:t>
            </a:r>
          </a:p>
          <a:p>
            <a:endParaRPr lang="en-US" sz="2400">
              <a:solidFill>
                <a:srgbClr val="FFFFFF"/>
              </a:solidFill>
            </a:endParaRPr>
          </a:p>
          <a:p>
            <a:r>
              <a:rPr lang="en-US" sz="2400">
                <a:solidFill>
                  <a:srgbClr val="FFFFFF"/>
                </a:solidFill>
              </a:rPr>
              <a:t>Angie spoke to us about educating news hires; using experiences as learning tools</a:t>
            </a:r>
          </a:p>
        </p:txBody>
      </p:sp>
    </p:spTree>
    <p:extLst>
      <p:ext uri="{BB962C8B-B14F-4D97-AF65-F5344CB8AC3E}">
        <p14:creationId xmlns:p14="http://schemas.microsoft.com/office/powerpoint/2010/main" val="22504758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snow covered sidewalk&#10;&#10;Description automatically generated">
            <a:extLst>
              <a:ext uri="{FF2B5EF4-FFF2-40B4-BE49-F238E27FC236}">
                <a16:creationId xmlns:a16="http://schemas.microsoft.com/office/drawing/2014/main" id="{5A951E5A-5AB3-46D2-85AC-30D55D97501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827" r="21246"/>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854402C-A83E-4743-9014-CB712701D0E5}"/>
              </a:ext>
            </a:extLst>
          </p:cNvPr>
          <p:cNvSpPr>
            <a:spLocks noGrp="1"/>
          </p:cNvSpPr>
          <p:nvPr>
            <p:ph type="title"/>
          </p:nvPr>
        </p:nvSpPr>
        <p:spPr>
          <a:xfrm>
            <a:off x="804998" y="798445"/>
            <a:ext cx="4803636" cy="1311664"/>
          </a:xfrm>
        </p:spPr>
        <p:txBody>
          <a:bodyPr>
            <a:normAutofit/>
          </a:bodyPr>
          <a:lstStyle/>
          <a:p>
            <a:r>
              <a:rPr lang="en-US">
                <a:solidFill>
                  <a:srgbClr val="000000"/>
                </a:solidFill>
              </a:rPr>
              <a:t>Incidents: 5.13.20 – 6.10.20</a:t>
            </a:r>
          </a:p>
        </p:txBody>
      </p:sp>
      <p:sp>
        <p:nvSpPr>
          <p:cNvPr id="3" name="Content Placeholder 2">
            <a:extLst>
              <a:ext uri="{FF2B5EF4-FFF2-40B4-BE49-F238E27FC236}">
                <a16:creationId xmlns:a16="http://schemas.microsoft.com/office/drawing/2014/main" id="{601729E0-0751-4FC4-87CC-5574974598A5}"/>
              </a:ext>
            </a:extLst>
          </p:cNvPr>
          <p:cNvSpPr>
            <a:spLocks noGrp="1"/>
          </p:cNvSpPr>
          <p:nvPr>
            <p:ph idx="1"/>
          </p:nvPr>
        </p:nvSpPr>
        <p:spPr>
          <a:xfrm>
            <a:off x="804997" y="2272143"/>
            <a:ext cx="4706803" cy="3788830"/>
          </a:xfrm>
          <a:solidFill>
            <a:schemeClr val="accent1"/>
          </a:solidFill>
        </p:spPr>
        <p:txBody>
          <a:bodyPr anchor="ctr">
            <a:normAutofit/>
          </a:bodyPr>
          <a:lstStyle/>
          <a:p>
            <a:r>
              <a:rPr lang="en-US" sz="2000" dirty="0">
                <a:solidFill>
                  <a:srgbClr val="000000"/>
                </a:solidFill>
              </a:rPr>
              <a:t>5.15.20 FM 767 Customer struck</a:t>
            </a:r>
          </a:p>
          <a:p>
            <a:r>
              <a:rPr lang="en-US" sz="2000" dirty="0">
                <a:solidFill>
                  <a:srgbClr val="000000"/>
                </a:solidFill>
              </a:rPr>
              <a:t>5.20.20 FM 727 Employee slip/fall</a:t>
            </a:r>
          </a:p>
          <a:p>
            <a:r>
              <a:rPr lang="en-US" sz="2000" dirty="0">
                <a:solidFill>
                  <a:srgbClr val="000000"/>
                </a:solidFill>
              </a:rPr>
              <a:t>5.20.20 FM 787 Customer spill (pump 18)</a:t>
            </a:r>
          </a:p>
          <a:p>
            <a:pPr marL="0" indent="0">
              <a:buNone/>
            </a:pPr>
            <a:r>
              <a:rPr lang="en-US" sz="2000" dirty="0">
                <a:solidFill>
                  <a:srgbClr val="000000"/>
                </a:solidFill>
              </a:rPr>
              <a:t>(see photo)</a:t>
            </a:r>
          </a:p>
          <a:p>
            <a:r>
              <a:rPr lang="en-US" sz="2000" dirty="0">
                <a:solidFill>
                  <a:srgbClr val="000000"/>
                </a:solidFill>
              </a:rPr>
              <a:t>5.22.20 FM 727 Customer Fall (reporting procedures)</a:t>
            </a:r>
          </a:p>
          <a:p>
            <a:r>
              <a:rPr lang="en-US" sz="2000" dirty="0">
                <a:solidFill>
                  <a:srgbClr val="000000"/>
                </a:solidFill>
              </a:rPr>
              <a:t>5.28.20 FM 645 Customer spill </a:t>
            </a:r>
          </a:p>
          <a:p>
            <a:r>
              <a:rPr lang="en-US" sz="2000" dirty="0">
                <a:solidFill>
                  <a:srgbClr val="000000"/>
                </a:solidFill>
              </a:rPr>
              <a:t>5.29.20 FM 641 Customer Medical Emergency.</a:t>
            </a:r>
          </a:p>
          <a:p>
            <a:r>
              <a:rPr lang="en-US" sz="2000" dirty="0">
                <a:solidFill>
                  <a:srgbClr val="000000"/>
                </a:solidFill>
              </a:rPr>
              <a:t>5.29.20 FM 706 Hose/Damage &amp; Spill</a:t>
            </a:r>
          </a:p>
        </p:txBody>
      </p:sp>
    </p:spTree>
    <p:extLst>
      <p:ext uri="{BB962C8B-B14F-4D97-AF65-F5344CB8AC3E}">
        <p14:creationId xmlns:p14="http://schemas.microsoft.com/office/powerpoint/2010/main" val="40605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mall, sitting, table, white&#10;&#10;Description automatically generated">
            <a:extLst>
              <a:ext uri="{FF2B5EF4-FFF2-40B4-BE49-F238E27FC236}">
                <a16:creationId xmlns:a16="http://schemas.microsoft.com/office/drawing/2014/main" id="{C4BA86FC-5D60-4D2A-8CE6-CD36A8DD9B7B}"/>
              </a:ext>
            </a:extLst>
          </p:cNvPr>
          <p:cNvPicPr>
            <a:picLocks noChangeAspect="1"/>
          </p:cNvPicPr>
          <p:nvPr/>
        </p:nvPicPr>
        <p:blipFill rotWithShape="1">
          <a:blip r:embed="rId2">
            <a:extLst>
              <a:ext uri="{28A0092B-C50C-407E-A947-70E740481C1C}">
                <a14:useLocalDpi xmlns:a14="http://schemas.microsoft.com/office/drawing/2010/main" val="0"/>
              </a:ext>
            </a:extLst>
          </a:blip>
          <a:srcRect l="25501" r="5332"/>
          <a:stretch/>
        </p:blipFill>
        <p:spPr>
          <a:xfrm>
            <a:off x="-11909" y="10"/>
            <a:ext cx="6324601" cy="6857990"/>
          </a:xfrm>
          <a:prstGeom prst="rect">
            <a:avLst/>
          </a:prstGeom>
        </p:spPr>
      </p:pic>
      <p:pic>
        <p:nvPicPr>
          <p:cNvPr id="25" name="Picture 1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D4CC5B-D0AB-4C74-AF62-866FF9F83487}"/>
              </a:ext>
            </a:extLst>
          </p:cNvPr>
          <p:cNvSpPr>
            <a:spLocks noGrp="1"/>
          </p:cNvSpPr>
          <p:nvPr>
            <p:ph type="title"/>
          </p:nvPr>
        </p:nvSpPr>
        <p:spPr>
          <a:xfrm>
            <a:off x="6751320" y="4560914"/>
            <a:ext cx="4869179" cy="1325563"/>
          </a:xfrm>
        </p:spPr>
        <p:txBody>
          <a:bodyPr>
            <a:normAutofit/>
          </a:bodyPr>
          <a:lstStyle/>
          <a:p>
            <a:r>
              <a:rPr lang="en-US">
                <a:solidFill>
                  <a:srgbClr val="000000"/>
                </a:solidFill>
              </a:rPr>
              <a:t>Incidents Continued</a:t>
            </a:r>
          </a:p>
        </p:txBody>
      </p:sp>
      <p:sp>
        <p:nvSpPr>
          <p:cNvPr id="3" name="Content Placeholder 2">
            <a:extLst>
              <a:ext uri="{FF2B5EF4-FFF2-40B4-BE49-F238E27FC236}">
                <a16:creationId xmlns:a16="http://schemas.microsoft.com/office/drawing/2014/main" id="{E4ACA8DF-0996-4900-B153-599DF4C9A793}"/>
              </a:ext>
            </a:extLst>
          </p:cNvPr>
          <p:cNvSpPr>
            <a:spLocks noGrp="1"/>
          </p:cNvSpPr>
          <p:nvPr>
            <p:ph idx="1"/>
          </p:nvPr>
        </p:nvSpPr>
        <p:spPr>
          <a:xfrm>
            <a:off x="6751321" y="428263"/>
            <a:ext cx="4869179" cy="4328932"/>
          </a:xfrm>
        </p:spPr>
        <p:txBody>
          <a:bodyPr anchor="b">
            <a:normAutofit/>
          </a:bodyPr>
          <a:lstStyle/>
          <a:p>
            <a:r>
              <a:rPr lang="en-US" sz="1800" dirty="0">
                <a:solidFill>
                  <a:srgbClr val="000000"/>
                </a:solidFill>
              </a:rPr>
              <a:t>6.5.2020 FM 787 Customer spill (pump 20)</a:t>
            </a:r>
          </a:p>
          <a:p>
            <a:r>
              <a:rPr lang="en-US" sz="1800" dirty="0">
                <a:solidFill>
                  <a:srgbClr val="000000"/>
                </a:solidFill>
              </a:rPr>
              <a:t>6.6.2020 FM 787 Customer spill (pump 20)</a:t>
            </a:r>
          </a:p>
          <a:p>
            <a:r>
              <a:rPr lang="en-US" sz="1800" dirty="0">
                <a:solidFill>
                  <a:srgbClr val="000000"/>
                </a:solidFill>
              </a:rPr>
              <a:t>6.8.2020 FM 787 Customer spill (pump 20)</a:t>
            </a:r>
          </a:p>
          <a:p>
            <a:r>
              <a:rPr lang="en-US" sz="1800" dirty="0">
                <a:solidFill>
                  <a:srgbClr val="000000"/>
                </a:solidFill>
              </a:rPr>
              <a:t>6.9.2020 FM 787 Customer spill (pump 20)</a:t>
            </a:r>
          </a:p>
          <a:p>
            <a:r>
              <a:rPr lang="en-US" sz="1800" dirty="0">
                <a:solidFill>
                  <a:srgbClr val="000000"/>
                </a:solidFill>
              </a:rPr>
              <a:t>6.10.2020 FM Delivery Driver minor spill</a:t>
            </a:r>
          </a:p>
          <a:p>
            <a:r>
              <a:rPr lang="en-US" sz="1800" dirty="0">
                <a:solidFill>
                  <a:srgbClr val="000000"/>
                </a:solidFill>
              </a:rPr>
              <a:t>6.11.2020 FM 783 Property Damage</a:t>
            </a:r>
          </a:p>
          <a:p>
            <a:r>
              <a:rPr lang="en-US" sz="1800" dirty="0">
                <a:solidFill>
                  <a:srgbClr val="000000"/>
                </a:solidFill>
              </a:rPr>
              <a:t>6.13.20 FM 787 Customer spill (pump 20)</a:t>
            </a:r>
          </a:p>
          <a:p>
            <a:r>
              <a:rPr lang="en-US" sz="1800" dirty="0">
                <a:solidFill>
                  <a:srgbClr val="000000"/>
                </a:solidFill>
              </a:rPr>
              <a:t>6.13.20 FM 787 Customer spill (pump 17)</a:t>
            </a:r>
          </a:p>
          <a:p>
            <a:r>
              <a:rPr lang="en-US" sz="1800" dirty="0">
                <a:solidFill>
                  <a:srgbClr val="000000"/>
                </a:solidFill>
              </a:rPr>
              <a:t>6.13.20 FM 783 Customer Medical Issue </a:t>
            </a:r>
          </a:p>
        </p:txBody>
      </p:sp>
    </p:spTree>
    <p:extLst>
      <p:ext uri="{BB962C8B-B14F-4D97-AF65-F5344CB8AC3E}">
        <p14:creationId xmlns:p14="http://schemas.microsoft.com/office/powerpoint/2010/main" val="138728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C8410AC3-D037-4C8F-AA76-3E5BF9206418}"/>
              </a:ext>
            </a:extLst>
          </p:cNvPr>
          <p:cNvSpPr>
            <a:spLocks noGrp="1"/>
          </p:cNvSpPr>
          <p:nvPr>
            <p:ph type="title"/>
          </p:nvPr>
        </p:nvSpPr>
        <p:spPr>
          <a:xfrm>
            <a:off x="2618437" y="457861"/>
            <a:ext cx="6955124" cy="1066802"/>
          </a:xfrm>
        </p:spPr>
        <p:txBody>
          <a:bodyPr>
            <a:normAutofit/>
          </a:bodyPr>
          <a:lstStyle/>
          <a:p>
            <a:pPr algn="ctr"/>
            <a:r>
              <a:rPr lang="en-US" sz="4000" dirty="0">
                <a:solidFill>
                  <a:srgbClr val="FFFFFF"/>
                </a:solidFill>
              </a:rPr>
              <a:t>Incident Handling</a:t>
            </a:r>
          </a:p>
        </p:txBody>
      </p:sp>
      <p:sp>
        <p:nvSpPr>
          <p:cNvPr id="3" name="Content Placeholder 2">
            <a:extLst>
              <a:ext uri="{FF2B5EF4-FFF2-40B4-BE49-F238E27FC236}">
                <a16:creationId xmlns:a16="http://schemas.microsoft.com/office/drawing/2014/main" id="{1BD24B65-6136-4347-9DBD-836286C4E1EE}"/>
              </a:ext>
            </a:extLst>
          </p:cNvPr>
          <p:cNvSpPr>
            <a:spLocks noGrp="1"/>
          </p:cNvSpPr>
          <p:nvPr>
            <p:ph idx="1"/>
          </p:nvPr>
        </p:nvSpPr>
        <p:spPr>
          <a:xfrm>
            <a:off x="2618437" y="1872208"/>
            <a:ext cx="6955124" cy="4527931"/>
          </a:xfrm>
        </p:spPr>
        <p:txBody>
          <a:bodyPr anchor="t">
            <a:normAutofit fontScale="85000" lnSpcReduction="20000"/>
          </a:bodyPr>
          <a:lstStyle/>
          <a:p>
            <a:r>
              <a:rPr lang="en-US" sz="2400" dirty="0">
                <a:solidFill>
                  <a:srgbClr val="FFFFFF"/>
                </a:solidFill>
              </a:rPr>
              <a:t>Please refer to the Incident Guide when training your employees.  It provides step by step instructions.  I will include a copy when I send out your meeting minutes.</a:t>
            </a:r>
          </a:p>
          <a:p>
            <a:r>
              <a:rPr lang="en-US" sz="2400" dirty="0">
                <a:solidFill>
                  <a:srgbClr val="FFFFFF"/>
                </a:solidFill>
              </a:rPr>
              <a:t>In the event of a spill, use oil dry to contain and absorb the spilled product and sweep up. If it is a considerable amount you can squeegee the product into your oil/water separator (ONLY IF YOU ARE 100% SURE IT IS A SEPARATOR and not a drain) then clean up remaining product with oil dry and broom. Do not use water to spray product into the separator, this adds the amount of fluid entering the separator which can lead to overflow and product then entering waterways.</a:t>
            </a:r>
          </a:p>
          <a:p>
            <a:r>
              <a:rPr lang="en-US" sz="2400" dirty="0">
                <a:solidFill>
                  <a:srgbClr val="FFFFFF"/>
                </a:solidFill>
              </a:rPr>
              <a:t>Until the product is cleaned up, use your cone and/or caution tape to keep customers from walking/driving through the spill. </a:t>
            </a:r>
          </a:p>
          <a:p>
            <a:r>
              <a:rPr lang="en-US" sz="2400" dirty="0">
                <a:solidFill>
                  <a:srgbClr val="FFFFFF"/>
                </a:solidFill>
              </a:rPr>
              <a:t>If your spill is larger than 6’X6’ or 5’X7’ you will need to contact Phillip to report the spill.</a:t>
            </a:r>
          </a:p>
          <a:p>
            <a:r>
              <a:rPr lang="en-US" sz="2400" dirty="0">
                <a:solidFill>
                  <a:srgbClr val="FFFFFF"/>
                </a:solidFill>
              </a:rPr>
              <a:t>Any time a spill is too large to handle or entering a drain, ditch, manhole cover call Phillip immediately.</a:t>
            </a:r>
          </a:p>
        </p:txBody>
      </p:sp>
    </p:spTree>
    <p:extLst>
      <p:ext uri="{BB962C8B-B14F-4D97-AF65-F5344CB8AC3E}">
        <p14:creationId xmlns:p14="http://schemas.microsoft.com/office/powerpoint/2010/main" val="2760424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39FB0B73-0E31-4F1F-882F-B5BE542995AD}"/>
              </a:ext>
            </a:extLst>
          </p:cNvPr>
          <p:cNvSpPr>
            <a:spLocks noGrp="1"/>
          </p:cNvSpPr>
          <p:nvPr>
            <p:ph type="title"/>
          </p:nvPr>
        </p:nvSpPr>
        <p:spPr>
          <a:xfrm>
            <a:off x="2618437" y="991262"/>
            <a:ext cx="6955124" cy="1066802"/>
          </a:xfrm>
        </p:spPr>
        <p:txBody>
          <a:bodyPr>
            <a:normAutofit/>
          </a:bodyPr>
          <a:lstStyle/>
          <a:p>
            <a:pPr algn="ctr"/>
            <a:r>
              <a:rPr lang="en-US" sz="4000">
                <a:solidFill>
                  <a:srgbClr val="FFFFFF"/>
                </a:solidFill>
              </a:rPr>
              <a:t>Incident reporting</a:t>
            </a:r>
          </a:p>
        </p:txBody>
      </p:sp>
      <p:sp>
        <p:nvSpPr>
          <p:cNvPr id="3" name="Content Placeholder 2">
            <a:extLst>
              <a:ext uri="{FF2B5EF4-FFF2-40B4-BE49-F238E27FC236}">
                <a16:creationId xmlns:a16="http://schemas.microsoft.com/office/drawing/2014/main" id="{6583AC60-09A3-4F50-B3BE-25C918F29A2A}"/>
              </a:ext>
            </a:extLst>
          </p:cNvPr>
          <p:cNvSpPr>
            <a:spLocks noGrp="1"/>
          </p:cNvSpPr>
          <p:nvPr>
            <p:ph idx="1"/>
          </p:nvPr>
        </p:nvSpPr>
        <p:spPr>
          <a:xfrm>
            <a:off x="2618437" y="2058065"/>
            <a:ext cx="6955124" cy="3671404"/>
          </a:xfrm>
        </p:spPr>
        <p:txBody>
          <a:bodyPr anchor="t">
            <a:normAutofit fontScale="92500" lnSpcReduction="20000"/>
          </a:bodyPr>
          <a:lstStyle/>
          <a:p>
            <a:r>
              <a:rPr lang="en-US" sz="1700" dirty="0">
                <a:solidFill>
                  <a:srgbClr val="FFFFFF"/>
                </a:solidFill>
              </a:rPr>
              <a:t>The original witness/employee to an incident should be reporting directly to Phillip.  His information along with the incident packets should be readily available to all employees.</a:t>
            </a:r>
          </a:p>
          <a:p>
            <a:r>
              <a:rPr lang="en-US" sz="1700" dirty="0">
                <a:solidFill>
                  <a:srgbClr val="FFFFFF"/>
                </a:solidFill>
              </a:rPr>
              <a:t>When filling out your incident form only include the facts. Make no assumptions. If it is a question you don’t know the answer to write “unknown”.</a:t>
            </a:r>
          </a:p>
          <a:p>
            <a:r>
              <a:rPr lang="en-US" sz="1700" dirty="0">
                <a:solidFill>
                  <a:srgbClr val="FFFFFF"/>
                </a:solidFill>
              </a:rPr>
              <a:t>If/When a customer comes in to report a spill.  Please be sure to go outside and look for yourself to determine if Phillip needs notification.  It is extremely important to view the spill just to verify for yourself no waterways are impacted. The reason for this is that Phillip has very limited time to notify the EPA. </a:t>
            </a:r>
          </a:p>
          <a:p>
            <a:r>
              <a:rPr lang="en-US" sz="1700" dirty="0">
                <a:solidFill>
                  <a:srgbClr val="FFFFFF"/>
                </a:solidFill>
              </a:rPr>
              <a:t>When taking pictures of damage please be sure to take several pictures from different angles so that we can clearly see the damage.</a:t>
            </a:r>
          </a:p>
          <a:p>
            <a:r>
              <a:rPr lang="en-US" sz="1700" dirty="0">
                <a:solidFill>
                  <a:srgbClr val="FFFFFF"/>
                </a:solidFill>
              </a:rPr>
              <a:t>We understand that incidents can be overwhelming, and it can be very busy.  Please be sure to send in your incident forms in a timely manner.  Our insurance requires us to submit claims within a certain amount of time of the incident. </a:t>
            </a:r>
          </a:p>
        </p:txBody>
      </p:sp>
    </p:spTree>
    <p:extLst>
      <p:ext uri="{BB962C8B-B14F-4D97-AF65-F5344CB8AC3E}">
        <p14:creationId xmlns:p14="http://schemas.microsoft.com/office/powerpoint/2010/main" val="11977276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DCD59C-ABAD-4898-8773-30F1DE42789A}"/>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Incident Training Points</a:t>
            </a:r>
          </a:p>
        </p:txBody>
      </p:sp>
      <p:sp>
        <p:nvSpPr>
          <p:cNvPr id="3" name="Content Placeholder 2">
            <a:extLst>
              <a:ext uri="{FF2B5EF4-FFF2-40B4-BE49-F238E27FC236}">
                <a16:creationId xmlns:a16="http://schemas.microsoft.com/office/drawing/2014/main" id="{12E4B29D-386D-4522-996E-C3AB51A35F91}"/>
              </a:ext>
            </a:extLst>
          </p:cNvPr>
          <p:cNvSpPr>
            <a:spLocks noGrp="1"/>
          </p:cNvSpPr>
          <p:nvPr>
            <p:ph idx="1"/>
          </p:nvPr>
        </p:nvSpPr>
        <p:spPr>
          <a:xfrm>
            <a:off x="6090574" y="801866"/>
            <a:ext cx="5306084" cy="5230634"/>
          </a:xfrm>
          <a:solidFill>
            <a:schemeClr val="accent1"/>
          </a:solidFill>
        </p:spPr>
        <p:txBody>
          <a:bodyPr anchor="ctr">
            <a:normAutofit/>
          </a:bodyPr>
          <a:lstStyle/>
          <a:p>
            <a:pPr>
              <a:buFont typeface="Wingdings" panose="05000000000000000000" pitchFamily="2" charset="2"/>
              <a:buChar char="q"/>
            </a:pPr>
            <a:r>
              <a:rPr lang="en-US" sz="2400" dirty="0">
                <a:solidFill>
                  <a:srgbClr val="000000"/>
                </a:solidFill>
              </a:rPr>
              <a:t>Do you know where your incident Report form is?</a:t>
            </a:r>
          </a:p>
          <a:p>
            <a:pPr>
              <a:buFont typeface="Wingdings" panose="05000000000000000000" pitchFamily="2" charset="2"/>
              <a:buChar char="q"/>
            </a:pPr>
            <a:r>
              <a:rPr lang="en-US" sz="2400" dirty="0">
                <a:solidFill>
                  <a:srgbClr val="000000"/>
                </a:solidFill>
              </a:rPr>
              <a:t>Do you know what customer information you need? Name/Company/Contact info/Insurance</a:t>
            </a:r>
          </a:p>
          <a:p>
            <a:pPr>
              <a:buFont typeface="Wingdings" panose="05000000000000000000" pitchFamily="2" charset="2"/>
              <a:buChar char="q"/>
            </a:pPr>
            <a:r>
              <a:rPr lang="en-US" sz="2400" dirty="0">
                <a:solidFill>
                  <a:srgbClr val="000000"/>
                </a:solidFill>
              </a:rPr>
              <a:t>Do you know who to report an incident to for a spill/customer incident/Employee injury?</a:t>
            </a:r>
          </a:p>
          <a:p>
            <a:pPr>
              <a:buFont typeface="Wingdings" panose="05000000000000000000" pitchFamily="2" charset="2"/>
              <a:buChar char="q"/>
            </a:pPr>
            <a:r>
              <a:rPr lang="en-US" sz="2400" dirty="0">
                <a:solidFill>
                  <a:srgbClr val="000000"/>
                </a:solidFill>
              </a:rPr>
              <a:t>Do you know where the phone number is to report?</a:t>
            </a:r>
          </a:p>
          <a:p>
            <a:pPr>
              <a:buFont typeface="Wingdings" panose="05000000000000000000" pitchFamily="2" charset="2"/>
              <a:buChar char="q"/>
            </a:pPr>
            <a:r>
              <a:rPr lang="en-US" sz="2400" dirty="0">
                <a:solidFill>
                  <a:srgbClr val="000000"/>
                </a:solidFill>
              </a:rPr>
              <a:t>Do you know what to do when a customer reports a spill?</a:t>
            </a:r>
          </a:p>
        </p:txBody>
      </p:sp>
    </p:spTree>
    <p:extLst>
      <p:ext uri="{BB962C8B-B14F-4D97-AF65-F5344CB8AC3E}">
        <p14:creationId xmlns:p14="http://schemas.microsoft.com/office/powerpoint/2010/main" val="301509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4FDDBB-5CCA-4116-9C23-8B2F57120C5C}"/>
              </a:ext>
            </a:extLst>
          </p:cNvPr>
          <p:cNvSpPr>
            <a:spLocks noGrp="1"/>
          </p:cNvSpPr>
          <p:nvPr>
            <p:ph type="title"/>
          </p:nvPr>
        </p:nvSpPr>
        <p:spPr>
          <a:xfrm>
            <a:off x="640079" y="2053641"/>
            <a:ext cx="3669161" cy="2760098"/>
          </a:xfrm>
        </p:spPr>
        <p:txBody>
          <a:bodyPr>
            <a:normAutofit/>
          </a:bodyPr>
          <a:lstStyle/>
          <a:p>
            <a:r>
              <a:rPr lang="en-US">
                <a:solidFill>
                  <a:srgbClr val="FFFFFF"/>
                </a:solidFill>
              </a:rPr>
              <a:t>A note from your Safety Department</a:t>
            </a:r>
          </a:p>
        </p:txBody>
      </p:sp>
      <p:sp>
        <p:nvSpPr>
          <p:cNvPr id="3" name="Content Placeholder 2">
            <a:extLst>
              <a:ext uri="{FF2B5EF4-FFF2-40B4-BE49-F238E27FC236}">
                <a16:creationId xmlns:a16="http://schemas.microsoft.com/office/drawing/2014/main" id="{55AE970A-C030-4770-B08C-A735B1410431}"/>
              </a:ext>
            </a:extLst>
          </p:cNvPr>
          <p:cNvSpPr>
            <a:spLocks noGrp="1"/>
          </p:cNvSpPr>
          <p:nvPr>
            <p:ph idx="1"/>
          </p:nvPr>
        </p:nvSpPr>
        <p:spPr>
          <a:xfrm>
            <a:off x="6090574" y="801866"/>
            <a:ext cx="5306084" cy="6056134"/>
          </a:xfrm>
        </p:spPr>
        <p:txBody>
          <a:bodyPr anchor="ctr">
            <a:normAutofit/>
          </a:bodyPr>
          <a:lstStyle/>
          <a:p>
            <a:pPr>
              <a:buFont typeface="Wingdings" panose="05000000000000000000" pitchFamily="2" charset="2"/>
              <a:buChar char="Ø"/>
            </a:pPr>
            <a:r>
              <a:rPr lang="en-US" sz="1700" dirty="0">
                <a:solidFill>
                  <a:srgbClr val="000000"/>
                </a:solidFill>
              </a:rPr>
              <a:t>Monthly Safety Inspections should be filled out by employees. We’ve noticed overtime that the managers have taken over this task.  Employees participating in doing the inspections will help educate where things are and keep and eye open for any defects.</a:t>
            </a:r>
          </a:p>
          <a:p>
            <a:pPr>
              <a:buFont typeface="Wingdings" panose="05000000000000000000" pitchFamily="2" charset="2"/>
              <a:buChar char="Ø"/>
            </a:pPr>
            <a:r>
              <a:rPr lang="en-US" sz="1700" dirty="0">
                <a:solidFill>
                  <a:srgbClr val="000000"/>
                </a:solidFill>
              </a:rPr>
              <a:t>Check your inventory on yellow caution tape.  Let us know if you are low and we’ll get an order out to you asap.</a:t>
            </a:r>
          </a:p>
          <a:p>
            <a:pPr>
              <a:buFont typeface="Wingdings" panose="05000000000000000000" pitchFamily="2" charset="2"/>
              <a:buChar char="Ø"/>
            </a:pPr>
            <a:r>
              <a:rPr lang="en-US" sz="1700" dirty="0">
                <a:solidFill>
                  <a:srgbClr val="000000"/>
                </a:solidFill>
              </a:rPr>
              <a:t>Be sure to have a refresher with your employees on spill management/clean up</a:t>
            </a:r>
          </a:p>
          <a:p>
            <a:pPr>
              <a:buFont typeface="Wingdings" panose="05000000000000000000" pitchFamily="2" charset="2"/>
              <a:buChar char="Ø"/>
            </a:pPr>
            <a:r>
              <a:rPr lang="en-US" sz="1700" dirty="0">
                <a:solidFill>
                  <a:srgbClr val="000000"/>
                </a:solidFill>
              </a:rPr>
              <a:t>Provide a dialog for dealing with customers when an incident occurs such as when a spill is reported and you are busy, notify the customer you’re working with “so sorry, I’ll be right with you, I just need to be sure it’s nothing serious”. Or when getting information from a customer “I understand. I just need to get some information from you and we’ll get you on your way”.  How you present it to the customer makes a huge difference.</a:t>
            </a:r>
          </a:p>
          <a:p>
            <a:pPr marL="0" indent="0">
              <a:buNone/>
            </a:pPr>
            <a:endParaRPr lang="en-US" sz="1700" dirty="0">
              <a:solidFill>
                <a:srgbClr val="000000"/>
              </a:solidFill>
            </a:endParaRPr>
          </a:p>
        </p:txBody>
      </p:sp>
    </p:spTree>
    <p:extLst>
      <p:ext uri="{BB962C8B-B14F-4D97-AF65-F5344CB8AC3E}">
        <p14:creationId xmlns:p14="http://schemas.microsoft.com/office/powerpoint/2010/main" val="2435533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946</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Fuelmart &amp; Subway June Safety Committee Meeting</vt:lpstr>
      <vt:lpstr>Attendance!!!</vt:lpstr>
      <vt:lpstr>May 13.2020 Review</vt:lpstr>
      <vt:lpstr>Incidents: 5.13.20 – 6.10.20</vt:lpstr>
      <vt:lpstr>Incidents Continued</vt:lpstr>
      <vt:lpstr>Incident Handling</vt:lpstr>
      <vt:lpstr>Incident reporting</vt:lpstr>
      <vt:lpstr>Incident Training Points</vt:lpstr>
      <vt:lpstr>A note from your Safety Department</vt:lpstr>
      <vt:lpstr>Driver Concerns</vt:lpstr>
      <vt:lpstr>FuelMart &amp; Subway 2020 Incident Totals</vt:lpstr>
      <vt:lpstr>PowerPoint Presentation</vt:lpstr>
      <vt:lpstr>July Safety Committee Meeting 7.22.20 2:00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Fuelmart &amp; Subway June Safety Committee Meeting</dc:title>
  <dc:creator>Lisa Hamilton</dc:creator>
  <cp:lastModifiedBy>Lisa Hamilton</cp:lastModifiedBy>
  <cp:revision>9</cp:revision>
  <dcterms:created xsi:type="dcterms:W3CDTF">2020-06-17T13:11:03Z</dcterms:created>
  <dcterms:modified xsi:type="dcterms:W3CDTF">2020-07-14T18:28:06Z</dcterms:modified>
</cp:coreProperties>
</file>